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4630400" cy="8229600"/>
  <p:notesSz cx="8229600" cy="14630400"/>
  <p:embeddedFontLst>
    <p:embeddedFont>
      <p:font typeface="Calibri Light" panose="020F0302020204030204" pitchFamily="34" charset="0"/>
      <p:regular r:id="rId26"/>
      <p:italic r:id="rId27"/>
    </p:embeddedFont>
    <p:embeddedFont>
      <p:font typeface="Heebo" panose="020B0604020202020204" charset="-79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rimson Pro Semi Bold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476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491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6736" y="910742"/>
            <a:ext cx="12070080" cy="427939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96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061" y="5346744"/>
            <a:ext cx="12070080" cy="13716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880" cap="all" spc="240" baseline="0">
                <a:solidFill>
                  <a:schemeClr val="tx2"/>
                </a:solidFill>
                <a:latin typeface="+mj-lt"/>
              </a:defRPr>
            </a:lvl1pPr>
            <a:lvl2pPr marL="548640" indent="0" algn="ctr">
              <a:buNone/>
              <a:defRPr sz="2880"/>
            </a:lvl2pPr>
            <a:lvl3pPr marL="1097280" indent="0" algn="ctr">
              <a:buNone/>
              <a:defRPr sz="288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449190" y="5212080"/>
            <a:ext cx="118506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940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1640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97734"/>
            <a:ext cx="3154680" cy="690890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97734"/>
            <a:ext cx="9281160" cy="6908906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475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935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010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14166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603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24128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6096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579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919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365162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288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910742"/>
            <a:ext cx="12070080" cy="427939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9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5343754"/>
            <a:ext cx="12070080" cy="13716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880" cap="all" spc="240" baseline="0">
                <a:solidFill>
                  <a:schemeClr val="tx2"/>
                </a:solidFill>
                <a:latin typeface="+mj-lt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449190" y="5212080"/>
            <a:ext cx="118506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65247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6735" y="2214881"/>
            <a:ext cx="5925312" cy="48280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1504" y="2214882"/>
            <a:ext cx="5925312" cy="48280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238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2215263"/>
            <a:ext cx="5925312" cy="88353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2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6736" y="3098801"/>
            <a:ext cx="5925312" cy="4053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61504" y="2215263"/>
            <a:ext cx="5925312" cy="88353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2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1504" y="3098801"/>
            <a:ext cx="5925312" cy="4053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12/13/2025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8626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12/13/2025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29175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12/13/2025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48507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" y="0"/>
            <a:ext cx="4860949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848085" y="0"/>
            <a:ext cx="76810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713231"/>
            <a:ext cx="3840480" cy="2743200"/>
          </a:xfrm>
        </p:spPr>
        <p:txBody>
          <a:bodyPr anchor="b">
            <a:normAutofit/>
          </a:bodyPr>
          <a:lstStyle>
            <a:lvl1pPr>
              <a:defRPr sz="432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720" y="877824"/>
            <a:ext cx="7790688" cy="6309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3511296"/>
            <a:ext cx="3840480" cy="405494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8614" y="7751743"/>
            <a:ext cx="3142212" cy="438150"/>
          </a:xfrm>
        </p:spPr>
        <p:txBody>
          <a:bodyPr/>
          <a:lstStyle>
            <a:lvl1pPr algn="l">
              <a:defRPr/>
            </a:lvl1pPr>
          </a:lstStyle>
          <a:p>
            <a:fld id="{05C68B11-C5A8-448C-8CE9-B1A273C79CFC}" type="datetimeFigureOut">
              <a:rPr lang="en-US" smtClean="0"/>
              <a:t>12/13/2025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60720" y="7751743"/>
            <a:ext cx="5577840" cy="4381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3986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5943600"/>
            <a:ext cx="1462659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9" y="5898091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6089904"/>
            <a:ext cx="12135917" cy="987552"/>
          </a:xfrm>
        </p:spPr>
        <p:txBody>
          <a:bodyPr lIns="91440" tIns="0" rIns="91440" bIns="0" anchor="b">
            <a:noAutofit/>
          </a:bodyPr>
          <a:lstStyle>
            <a:lvl1pPr>
              <a:defRPr sz="432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" y="0"/>
            <a:ext cx="14630382" cy="5898091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840">
                <a:solidFill>
                  <a:schemeClr val="bg1"/>
                </a:solidFill>
              </a:defRPr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6736" y="7088428"/>
            <a:ext cx="12135917" cy="71323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720"/>
              </a:spcAft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12/13/2025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54849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80960"/>
            <a:ext cx="1463040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7601179"/>
            <a:ext cx="14630401" cy="79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2214881"/>
            <a:ext cx="12070080" cy="48280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6737" y="7751743"/>
            <a:ext cx="29667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rgbClr val="FFFFFF"/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12/13/2025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3422" y="7751743"/>
            <a:ext cx="578736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80550" y="7751743"/>
            <a:ext cx="157443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432238" y="2085414"/>
            <a:ext cx="1196035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810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  <p:sldLayoutId id="2147483703" r:id="rId20"/>
  </p:sldLayoutIdLst>
  <p:hf sldNum="0" hdr="0" ftr="0" dt="0"/>
  <p:txStyles>
    <p:titleStyle>
      <a:lvl1pPr algn="l" defTabSz="1097280" rtl="0" eaLnBrk="1" latinLnBrk="0" hangingPunct="1">
        <a:lnSpc>
          <a:spcPct val="85000"/>
        </a:lnSpc>
        <a:spcBef>
          <a:spcPct val="0"/>
        </a:spcBef>
        <a:buNone/>
        <a:defRPr sz="5760" kern="1200" spc="-6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1097280" rtl="0" eaLnBrk="1" latinLnBrk="0" hangingPunct="1">
        <a:lnSpc>
          <a:spcPct val="90000"/>
        </a:lnSpc>
        <a:spcBef>
          <a:spcPts val="1440"/>
        </a:spcBef>
        <a:spcAft>
          <a:spcPts val="24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60858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0314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99770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19226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2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56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0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4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34652" y="443990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Rectangle 4"/>
          <p:cNvSpPr/>
          <p:nvPr/>
        </p:nvSpPr>
        <p:spPr>
          <a:xfrm>
            <a:off x="10403009" y="7528137"/>
            <a:ext cx="3681959" cy="3926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50"/>
              </a:lnSpc>
            </a:pPr>
            <a:r>
              <a:rPr lang="en-US" sz="2400" dirty="0">
                <a:solidFill>
                  <a:schemeClr val="bg1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Presenter: M Fahad Bashir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47232" y="6175135"/>
            <a:ext cx="12837736" cy="987552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Pre-Processing &amp; Visualization for Machine </a:t>
            </a:r>
            <a:r>
              <a:rPr lang="en-US" sz="4400" dirty="0" smtClean="0">
                <a:solidFill>
                  <a:schemeClr val="bg1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Learning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6" b="23066"/>
          <a:stretch>
            <a:fillRect/>
          </a:stretch>
        </p:blipFill>
        <p:spPr>
          <a:xfrm>
            <a:off x="0" y="0"/>
            <a:ext cx="14630382" cy="5898091"/>
          </a:xfrm>
        </p:spPr>
      </p:pic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1316736" y="7172756"/>
            <a:ext cx="12135917" cy="713232"/>
          </a:xfrm>
        </p:spPr>
        <p:txBody>
          <a:bodyPr/>
          <a:lstStyle/>
          <a:p>
            <a:pPr>
              <a:lnSpc>
                <a:spcPts val="2250"/>
              </a:lnSpc>
            </a:pPr>
            <a:r>
              <a:rPr lang="en-US" dirty="0">
                <a:solidFill>
                  <a:schemeClr val="bg1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Preparing Clean, Meaningful Data for ML Models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Handling Some Common Issues</a:t>
            </a: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59" b="169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7298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1. Missing Data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2429" y="2342472"/>
            <a:ext cx="12070080" cy="48280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 smtClean="0"/>
              <a:t>What </a:t>
            </a:r>
            <a:r>
              <a:rPr lang="en-US" u="sng" dirty="0"/>
              <a:t>are Missing Values</a:t>
            </a:r>
            <a:r>
              <a:rPr lang="en-US" u="sng" dirty="0" smtClean="0"/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Missing </a:t>
            </a:r>
            <a:r>
              <a:rPr lang="en-US" dirty="0"/>
              <a:t>values occur when data is not available for a </a:t>
            </a:r>
            <a:r>
              <a:rPr lang="en-US" dirty="0" smtClean="0"/>
              <a:t>feature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Represented </a:t>
            </a:r>
            <a:r>
              <a:rPr lang="en-US" dirty="0"/>
              <a:t>as: </a:t>
            </a:r>
            <a:r>
              <a:rPr lang="en-US" dirty="0" err="1"/>
              <a:t>NaN</a:t>
            </a:r>
            <a:r>
              <a:rPr lang="en-US" dirty="0"/>
              <a:t>, NULL, empty </a:t>
            </a:r>
            <a:r>
              <a:rPr lang="en-US" dirty="0" smtClean="0"/>
              <a:t>cells</a:t>
            </a:r>
          </a:p>
          <a:p>
            <a:pPr marL="0" indent="0">
              <a:buNone/>
            </a:pPr>
            <a:r>
              <a:rPr lang="en-US" u="sng" dirty="0" smtClean="0"/>
              <a:t>Why </a:t>
            </a:r>
            <a:r>
              <a:rPr lang="en-US" u="sng" dirty="0"/>
              <a:t>Are Missing Values a Problem</a:t>
            </a:r>
            <a:r>
              <a:rPr lang="en-US" u="sng" dirty="0" smtClean="0"/>
              <a:t>?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ML </a:t>
            </a:r>
            <a:r>
              <a:rPr lang="en-US" dirty="0"/>
              <a:t>models cannot work with missing </a:t>
            </a:r>
            <a:r>
              <a:rPr lang="en-US" dirty="0" smtClean="0"/>
              <a:t>data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Can </a:t>
            </a:r>
            <a:r>
              <a:rPr lang="en-US" dirty="0"/>
              <a:t>bias model </a:t>
            </a:r>
            <a:r>
              <a:rPr lang="en-US" dirty="0" smtClean="0"/>
              <a:t>predictions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Reduce </a:t>
            </a:r>
            <a:r>
              <a:rPr lang="en-US" dirty="0"/>
              <a:t>data </a:t>
            </a:r>
            <a:r>
              <a:rPr lang="en-US" dirty="0" smtClean="0"/>
              <a:t>quality</a:t>
            </a:r>
          </a:p>
          <a:p>
            <a:pPr marL="0" indent="0">
              <a:buNone/>
            </a:pPr>
            <a:r>
              <a:rPr lang="en-US" u="sng" dirty="0" smtClean="0"/>
              <a:t>Common </a:t>
            </a:r>
            <a:r>
              <a:rPr lang="en-US" u="sng" dirty="0"/>
              <a:t>Techniques to Handle Missing </a:t>
            </a:r>
            <a:r>
              <a:rPr lang="en-US" u="sng" dirty="0" smtClean="0"/>
              <a:t>Values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Remove </a:t>
            </a:r>
            <a:r>
              <a:rPr lang="en-US" dirty="0"/>
              <a:t>rows (if missing data is very small</a:t>
            </a:r>
            <a:r>
              <a:rPr lang="en-US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Remove </a:t>
            </a:r>
            <a:r>
              <a:rPr lang="en-US" dirty="0"/>
              <a:t>columns (if feature is mostly empty</a:t>
            </a:r>
            <a:r>
              <a:rPr lang="en-US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Mean </a:t>
            </a:r>
            <a:r>
              <a:rPr lang="en-US" dirty="0"/>
              <a:t>/ Median / Mode </a:t>
            </a:r>
            <a:r>
              <a:rPr lang="en-US" dirty="0" smtClean="0"/>
              <a:t>Imputation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3676026" y="7166591"/>
            <a:ext cx="7351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Key Tip: Choose a method based on data type and problem — not randomly.</a:t>
            </a:r>
            <a:endParaRPr lang="en-US" dirty="0"/>
          </a:p>
        </p:txBody>
      </p:sp>
      <p:pic>
        <p:nvPicPr>
          <p:cNvPr id="4099" name="Picture 3" descr="Handling Missing Values in Machine Learning - Geeksfor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157" y="3253563"/>
            <a:ext cx="6061117" cy="290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104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Handling Categorical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736" y="2214880"/>
            <a:ext cx="6479727" cy="54405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u="sng" dirty="0"/>
              <a:t>What is Categorical Data</a:t>
            </a:r>
            <a:r>
              <a:rPr lang="en-US" u="sng" dirty="0" smtClean="0"/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Data </a:t>
            </a:r>
            <a:r>
              <a:rPr lang="en-US" dirty="0"/>
              <a:t>with labels or </a:t>
            </a:r>
            <a:r>
              <a:rPr lang="en-US" dirty="0" smtClean="0"/>
              <a:t>categories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Examples: Gender</a:t>
            </a:r>
            <a:r>
              <a:rPr lang="en-US" dirty="0"/>
              <a:t>: Male, </a:t>
            </a:r>
            <a:r>
              <a:rPr lang="en-US" dirty="0" smtClean="0"/>
              <a:t>Female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City</a:t>
            </a:r>
            <a:r>
              <a:rPr lang="en-US" dirty="0"/>
              <a:t>: Lahore, Karachi, </a:t>
            </a:r>
            <a:r>
              <a:rPr lang="en-US" dirty="0" smtClean="0"/>
              <a:t>Islamabad</a:t>
            </a:r>
            <a:endParaRPr lang="en-US" dirty="0"/>
          </a:p>
          <a:p>
            <a:pPr marL="0" indent="0">
              <a:buNone/>
            </a:pPr>
            <a:r>
              <a:rPr lang="en-US" u="sng" dirty="0" smtClean="0"/>
              <a:t>Why </a:t>
            </a:r>
            <a:r>
              <a:rPr lang="en-US" u="sng" dirty="0"/>
              <a:t>Encoding is Required</a:t>
            </a:r>
            <a:r>
              <a:rPr lang="en-US" u="sng" dirty="0" smtClean="0"/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ML </a:t>
            </a:r>
            <a:r>
              <a:rPr lang="en-US" dirty="0"/>
              <a:t>models understand numbers, not </a:t>
            </a:r>
            <a:r>
              <a:rPr lang="en-US" dirty="0" smtClean="0"/>
              <a:t>text</a:t>
            </a:r>
          </a:p>
          <a:p>
            <a:pPr marL="0" indent="0">
              <a:buNone/>
            </a:pPr>
            <a:r>
              <a:rPr lang="en-US" u="sng" dirty="0" smtClean="0"/>
              <a:t>Encoding Techniques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smtClean="0"/>
              <a:t>Label Encoding: </a:t>
            </a:r>
            <a:r>
              <a:rPr lang="en-US" dirty="0" smtClean="0"/>
              <a:t>Converts </a:t>
            </a:r>
            <a:r>
              <a:rPr lang="en-US" dirty="0"/>
              <a:t>categories to </a:t>
            </a:r>
            <a:r>
              <a:rPr lang="en-US" dirty="0" smtClean="0"/>
              <a:t>numbers Example</a:t>
            </a:r>
            <a:r>
              <a:rPr lang="en-US" dirty="0"/>
              <a:t>: Male → 0, Female → </a:t>
            </a:r>
            <a:r>
              <a:rPr lang="en-US" dirty="0" smtClean="0"/>
              <a:t>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 smtClean="0"/>
              <a:t>One-Hot Encoding</a:t>
            </a:r>
            <a:r>
              <a:rPr lang="en-US" dirty="0" smtClean="0"/>
              <a:t>: Creates </a:t>
            </a:r>
            <a:r>
              <a:rPr lang="en-US" dirty="0"/>
              <a:t>new binary </a:t>
            </a:r>
            <a:r>
              <a:rPr lang="en-US" dirty="0" smtClean="0"/>
              <a:t>columns Best </a:t>
            </a:r>
            <a:r>
              <a:rPr lang="en-US" dirty="0"/>
              <a:t>for non-ordinal </a:t>
            </a:r>
            <a:r>
              <a:rPr lang="en-US" dirty="0" smtClean="0"/>
              <a:t>categories</a:t>
            </a:r>
            <a:endParaRPr lang="en-US" dirty="0"/>
          </a:p>
          <a:p>
            <a:pPr marL="0" indent="0">
              <a:buNone/>
            </a:pPr>
            <a:r>
              <a:rPr lang="en-US" u="sng" dirty="0"/>
              <a:t>When to Use What?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Label Encoding → ordinal data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One-Hot Encoding → nominal data</a:t>
            </a:r>
          </a:p>
          <a:p>
            <a:pPr marL="241402" lvl="1" indent="0">
              <a:buNone/>
            </a:pPr>
            <a:endParaRPr lang="en-US" dirty="0"/>
          </a:p>
        </p:txBody>
      </p:sp>
      <p:pic>
        <p:nvPicPr>
          <p:cNvPr id="5122" name="Picture 2" descr="Handling Machine Learning Categorical Data with Python Tutorial | DataCa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453" y="2768008"/>
            <a:ext cx="6385147" cy="394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714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Feature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736" y="2214881"/>
            <a:ext cx="7400544" cy="4828032"/>
          </a:xfrm>
        </p:spPr>
        <p:txBody>
          <a:bodyPr>
            <a:normAutofit lnSpcReduction="10000"/>
          </a:bodyPr>
          <a:lstStyle/>
          <a:p>
            <a:r>
              <a:rPr lang="en-US" u="sng" dirty="0" smtClean="0"/>
              <a:t>What </a:t>
            </a:r>
            <a:r>
              <a:rPr lang="en-US" u="sng" dirty="0"/>
              <a:t>is Feature Scaling</a:t>
            </a:r>
            <a:r>
              <a:rPr lang="en-US" u="sng" dirty="0" smtClean="0"/>
              <a:t>?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Bringing </a:t>
            </a:r>
            <a:r>
              <a:rPr lang="en-US" dirty="0"/>
              <a:t>features to the same </a:t>
            </a:r>
            <a:r>
              <a:rPr lang="en-US" dirty="0" smtClean="0"/>
              <a:t>range</a:t>
            </a:r>
            <a:endParaRPr lang="en-US" dirty="0"/>
          </a:p>
          <a:p>
            <a:r>
              <a:rPr lang="en-US" u="sng" dirty="0" smtClean="0"/>
              <a:t>Why </a:t>
            </a:r>
            <a:r>
              <a:rPr lang="en-US" u="sng" dirty="0"/>
              <a:t>is Scaling Important</a:t>
            </a:r>
            <a:r>
              <a:rPr lang="en-US" u="sng" dirty="0" smtClean="0"/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Features </a:t>
            </a:r>
            <a:r>
              <a:rPr lang="en-US" dirty="0"/>
              <a:t>have different units (age vs salary</a:t>
            </a:r>
            <a:r>
              <a:rPr lang="en-US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Distance-based </a:t>
            </a:r>
            <a:r>
              <a:rPr lang="en-US" dirty="0"/>
              <a:t>models get </a:t>
            </a:r>
            <a:r>
              <a:rPr lang="en-US" dirty="0" smtClean="0"/>
              <a:t>biased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Faster </a:t>
            </a:r>
            <a:r>
              <a:rPr lang="en-US" dirty="0"/>
              <a:t>and better model </a:t>
            </a:r>
            <a:r>
              <a:rPr lang="en-US" dirty="0" smtClean="0"/>
              <a:t>convergence</a:t>
            </a:r>
          </a:p>
          <a:p>
            <a:r>
              <a:rPr lang="en-US" u="sng" dirty="0" smtClean="0"/>
              <a:t>Common </a:t>
            </a:r>
            <a:r>
              <a:rPr lang="en-US" u="sng" dirty="0"/>
              <a:t>Scaling </a:t>
            </a:r>
            <a:r>
              <a:rPr lang="en-US" u="sng" dirty="0" smtClean="0"/>
              <a:t>Methods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Normalization Range</a:t>
            </a:r>
            <a:r>
              <a:rPr lang="en-US" dirty="0"/>
              <a:t>: 0 to </a:t>
            </a:r>
            <a:r>
              <a:rPr lang="en-US" dirty="0" smtClean="0"/>
              <a:t>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Standardization Mean </a:t>
            </a:r>
            <a:r>
              <a:rPr lang="en-US" dirty="0"/>
              <a:t>= 0, </a:t>
            </a:r>
            <a:r>
              <a:rPr lang="en-US" dirty="0" err="1"/>
              <a:t>Std</a:t>
            </a:r>
            <a:r>
              <a:rPr lang="en-US" dirty="0"/>
              <a:t> = </a:t>
            </a:r>
            <a:r>
              <a:rPr lang="en-US" dirty="0" smtClean="0"/>
              <a:t>1</a:t>
            </a:r>
          </a:p>
          <a:p>
            <a:pPr marL="241402" lvl="1" indent="0">
              <a:buNone/>
            </a:pPr>
            <a:endParaRPr lang="en-US" dirty="0"/>
          </a:p>
          <a:p>
            <a:r>
              <a:rPr lang="en-US" dirty="0" smtClean="0"/>
              <a:t>Important Note Scaling </a:t>
            </a:r>
            <a:r>
              <a:rPr lang="en-US" dirty="0"/>
              <a:t>is critical for models like KNN, SVM, Gradient Descent</a:t>
            </a:r>
          </a:p>
        </p:txBody>
      </p:sp>
      <p:pic>
        <p:nvPicPr>
          <p:cNvPr id="6147" name="Picture 3" descr="All about Feature Scaling | Towards Data Scien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6" t="10746" r="18778" b="13170"/>
          <a:stretch/>
        </p:blipFill>
        <p:spPr bwMode="auto">
          <a:xfrm>
            <a:off x="9235444" y="2483425"/>
            <a:ext cx="4857224" cy="370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299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Handling 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736" y="2214881"/>
            <a:ext cx="7156704" cy="4828032"/>
          </a:xfrm>
        </p:spPr>
        <p:txBody>
          <a:bodyPr>
            <a:normAutofit lnSpcReduction="10000"/>
          </a:bodyPr>
          <a:lstStyle/>
          <a:p>
            <a:r>
              <a:rPr lang="en-US" u="sng" dirty="0"/>
              <a:t>What are Outliers</a:t>
            </a:r>
            <a:r>
              <a:rPr lang="en-US" u="sng" dirty="0" smtClean="0"/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Extreme </a:t>
            </a:r>
            <a:r>
              <a:rPr lang="en-US" dirty="0"/>
              <a:t>values that differ from most </a:t>
            </a:r>
            <a:r>
              <a:rPr lang="en-US" dirty="0" smtClean="0"/>
              <a:t>data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Example</a:t>
            </a:r>
            <a:r>
              <a:rPr lang="en-US" dirty="0"/>
              <a:t>: Salary = 1,000,000 when average is </a:t>
            </a:r>
            <a:r>
              <a:rPr lang="en-US" dirty="0" smtClean="0"/>
              <a:t>50,000</a:t>
            </a:r>
          </a:p>
          <a:p>
            <a:r>
              <a:rPr lang="en-US" u="sng" dirty="0" smtClean="0"/>
              <a:t>Why </a:t>
            </a:r>
            <a:r>
              <a:rPr lang="en-US" u="sng" dirty="0"/>
              <a:t>Outliers Are Dangerous</a:t>
            </a:r>
            <a:r>
              <a:rPr lang="en-US" u="sng" dirty="0" smtClean="0"/>
              <a:t>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Skew </a:t>
            </a:r>
            <a:r>
              <a:rPr lang="en-US" dirty="0"/>
              <a:t>model </a:t>
            </a:r>
            <a:r>
              <a:rPr lang="en-US" dirty="0" smtClean="0"/>
              <a:t>learning Affect </a:t>
            </a:r>
            <a:r>
              <a:rPr lang="en-US" dirty="0"/>
              <a:t>mean and </a:t>
            </a:r>
            <a:r>
              <a:rPr lang="en-US" dirty="0" smtClean="0"/>
              <a:t>variance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Reduce </a:t>
            </a:r>
            <a:r>
              <a:rPr lang="en-US" dirty="0"/>
              <a:t>prediction </a:t>
            </a:r>
            <a:r>
              <a:rPr lang="en-US" dirty="0" smtClean="0"/>
              <a:t>accuracy</a:t>
            </a:r>
          </a:p>
          <a:p>
            <a:r>
              <a:rPr lang="en-US" u="sng" dirty="0" smtClean="0"/>
              <a:t>Detecting Outliers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Box plots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Interquartile </a:t>
            </a:r>
            <a:r>
              <a:rPr lang="en-US" dirty="0"/>
              <a:t>Range (IQR</a:t>
            </a:r>
            <a:r>
              <a:rPr lang="en-US" dirty="0" smtClean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Visualization methods</a:t>
            </a:r>
          </a:p>
          <a:p>
            <a:r>
              <a:rPr lang="en-US" dirty="0" smtClean="0"/>
              <a:t>Should </a:t>
            </a:r>
            <a:r>
              <a:rPr lang="en-US" dirty="0"/>
              <a:t>We Always Remove Outliers?❌ No✔ Depends on domain knowledge</a:t>
            </a:r>
          </a:p>
        </p:txBody>
      </p:sp>
      <p:pic>
        <p:nvPicPr>
          <p:cNvPr id="7170" name="Picture 2" descr="It's all about Outliers. An outlier is a data point in a data… | by Ritika  Singh | Analytics Vidhya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989" y="3093688"/>
            <a:ext cx="5529923" cy="307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693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Train Test 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736" y="2214881"/>
            <a:ext cx="7229856" cy="4828032"/>
          </a:xfrm>
        </p:spPr>
        <p:txBody>
          <a:bodyPr>
            <a:normAutofit lnSpcReduction="10000"/>
          </a:bodyPr>
          <a:lstStyle/>
          <a:p>
            <a:r>
              <a:rPr lang="en-US" u="sng" dirty="0" smtClean="0"/>
              <a:t>What </a:t>
            </a:r>
            <a:r>
              <a:rPr lang="en-US" u="sng" dirty="0"/>
              <a:t>is Train-Test Split</a:t>
            </a:r>
            <a:r>
              <a:rPr lang="en-US" u="sng" dirty="0" smtClean="0"/>
              <a:t>?</a:t>
            </a:r>
          </a:p>
          <a:p>
            <a:r>
              <a:rPr lang="en-US" dirty="0" smtClean="0"/>
              <a:t>Dividing </a:t>
            </a:r>
            <a:r>
              <a:rPr lang="en-US" dirty="0"/>
              <a:t>dataset into</a:t>
            </a:r>
            <a:r>
              <a:rPr lang="en-US" dirty="0" smtClean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Training </a:t>
            </a:r>
            <a:r>
              <a:rPr lang="en-US" dirty="0"/>
              <a:t>set → model </a:t>
            </a:r>
            <a:r>
              <a:rPr lang="en-US" dirty="0" smtClean="0"/>
              <a:t>learns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Testing </a:t>
            </a:r>
            <a:r>
              <a:rPr lang="en-US" dirty="0"/>
              <a:t>set → model </a:t>
            </a:r>
            <a:r>
              <a:rPr lang="en-US" dirty="0" smtClean="0"/>
              <a:t>evaluation</a:t>
            </a:r>
            <a:endParaRPr lang="en-US" dirty="0"/>
          </a:p>
          <a:p>
            <a:r>
              <a:rPr lang="en-US" u="sng" dirty="0" smtClean="0"/>
              <a:t>Why </a:t>
            </a:r>
            <a:r>
              <a:rPr lang="en-US" u="sng" dirty="0"/>
              <a:t>is It Important</a:t>
            </a:r>
            <a:r>
              <a:rPr lang="en-US" u="sng" dirty="0" smtClean="0"/>
              <a:t>?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Prevents overfitting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Tests </a:t>
            </a:r>
            <a:r>
              <a:rPr lang="en-US" dirty="0"/>
              <a:t>model on unseen </a:t>
            </a:r>
            <a:r>
              <a:rPr lang="en-US" dirty="0" smtClean="0"/>
              <a:t>data</a:t>
            </a:r>
          </a:p>
          <a:p>
            <a:r>
              <a:rPr lang="en-US" u="sng" dirty="0" smtClean="0"/>
              <a:t>Common Splits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70</a:t>
            </a:r>
            <a:r>
              <a:rPr lang="en-US" dirty="0"/>
              <a:t>% Train – 30% </a:t>
            </a:r>
            <a:r>
              <a:rPr lang="en-US" dirty="0" smtClean="0"/>
              <a:t>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80</a:t>
            </a:r>
            <a:r>
              <a:rPr lang="en-US" dirty="0"/>
              <a:t>% Train – 20% </a:t>
            </a:r>
            <a:r>
              <a:rPr lang="en-US" dirty="0" smtClean="0"/>
              <a:t>Test</a:t>
            </a:r>
          </a:p>
          <a:p>
            <a:r>
              <a:rPr lang="en-US" dirty="0" smtClean="0"/>
              <a:t>Key Rule Never </a:t>
            </a:r>
            <a:r>
              <a:rPr lang="en-US" dirty="0"/>
              <a:t>test on training data — it gives false confidence.</a:t>
            </a:r>
          </a:p>
        </p:txBody>
      </p:sp>
      <p:pic>
        <p:nvPicPr>
          <p:cNvPr id="8197" name="Picture 5" descr="train-test-split graphic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84" y="2889504"/>
            <a:ext cx="8715761" cy="302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363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9" b="14829"/>
          <a:stretch>
            <a:fillRect/>
          </a:stretch>
        </p:blipFill>
        <p:spPr>
          <a:xfrm>
            <a:off x="0" y="0"/>
            <a:ext cx="14630400" cy="5897563"/>
          </a:xfrm>
        </p:spPr>
      </p:pic>
    </p:spTree>
    <p:extLst>
      <p:ext uri="{BB962C8B-B14F-4D97-AF65-F5344CB8AC3E}">
        <p14:creationId xmlns:p14="http://schemas.microsoft.com/office/powerpoint/2010/main" val="3361183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Visualization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Data visualization is the graphical representation of </a:t>
            </a:r>
            <a:r>
              <a:rPr lang="en-US" dirty="0" smtClean="0"/>
              <a:t>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Converts </a:t>
            </a:r>
            <a:r>
              <a:rPr lang="en-US" dirty="0"/>
              <a:t>numbers into visual </a:t>
            </a:r>
            <a:r>
              <a:rPr lang="en-US" dirty="0" smtClean="0"/>
              <a:t>insights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Makes </a:t>
            </a:r>
            <a:r>
              <a:rPr lang="en-US" dirty="0"/>
              <a:t>patterns easier to </a:t>
            </a:r>
            <a:r>
              <a:rPr lang="en-US" dirty="0" smtClean="0"/>
              <a:t>understand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u="sng" dirty="0"/>
              <a:t>Why Humans Need Visualization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Humans understand visuals faster than tables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Patterns, trends, and anomalies become obvious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Helps in better decision-making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7" name="Picture 3" descr="Data Visualization: Tips to Make Infographics Stand Out - Krom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7" t="2322" r="12315" b="1677"/>
          <a:stretch/>
        </p:blipFill>
        <p:spPr bwMode="auto">
          <a:xfrm>
            <a:off x="7697810" y="2882348"/>
            <a:ext cx="6296485" cy="394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431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/>
              <a:t>Data Visualization Matters in 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Helps Understand the </a:t>
            </a:r>
            <a:r>
              <a:rPr lang="en-US" u="sng" dirty="0" smtClean="0"/>
              <a:t>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Distribution </a:t>
            </a:r>
            <a:r>
              <a:rPr lang="en-US" dirty="0"/>
              <a:t>of </a:t>
            </a:r>
            <a:r>
              <a:rPr lang="en-US" dirty="0" smtClean="0"/>
              <a:t>values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Frequency </a:t>
            </a:r>
            <a:r>
              <a:rPr lang="en-US" dirty="0"/>
              <a:t>of </a:t>
            </a:r>
            <a:r>
              <a:rPr lang="en-US" dirty="0" smtClean="0"/>
              <a:t>categories</a:t>
            </a:r>
            <a:endParaRPr lang="en-US" dirty="0"/>
          </a:p>
          <a:p>
            <a:pPr marL="0" indent="0">
              <a:buNone/>
            </a:pPr>
            <a:r>
              <a:rPr lang="en-US" u="sng" dirty="0" smtClean="0"/>
              <a:t>Detect </a:t>
            </a:r>
            <a:r>
              <a:rPr lang="en-US" u="sng" dirty="0"/>
              <a:t>Data </a:t>
            </a:r>
            <a:r>
              <a:rPr lang="en-US" u="sng" dirty="0" smtClean="0"/>
              <a:t>Issues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Outliers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Missing values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Skewed distributions</a:t>
            </a:r>
          </a:p>
          <a:p>
            <a:pPr marL="0" indent="0">
              <a:buNone/>
            </a:pPr>
            <a:r>
              <a:rPr lang="en-US" u="sng" dirty="0" smtClean="0"/>
              <a:t>Helps </a:t>
            </a:r>
            <a:r>
              <a:rPr lang="en-US" u="sng" dirty="0"/>
              <a:t>in Model </a:t>
            </a:r>
            <a:r>
              <a:rPr lang="en-US" u="sng" dirty="0" smtClean="0"/>
              <a:t>Selection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Linear </a:t>
            </a:r>
            <a:r>
              <a:rPr lang="en-US" dirty="0"/>
              <a:t>vs non-linear </a:t>
            </a:r>
            <a:r>
              <a:rPr lang="en-US" dirty="0" smtClean="0"/>
              <a:t>relationship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Feature importance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Correlation </a:t>
            </a:r>
            <a:r>
              <a:rPr lang="en-US" dirty="0"/>
              <a:t>between features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419060" y="7074466"/>
            <a:ext cx="8726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Visualization is not for presentation — it is for understanding data before modeling.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907" t="3840" r="-535" b="7154"/>
          <a:stretch/>
        </p:blipFill>
        <p:spPr>
          <a:xfrm>
            <a:off x="8496764" y="2422410"/>
            <a:ext cx="4890052" cy="44129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2630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Visualization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736" y="2214881"/>
            <a:ext cx="5680412" cy="4828032"/>
          </a:xfrm>
        </p:spPr>
        <p:txBody>
          <a:bodyPr/>
          <a:lstStyle/>
          <a:p>
            <a:r>
              <a:rPr lang="en-US" b="1" u="sng" dirty="0" smtClean="0"/>
              <a:t>Histogram</a:t>
            </a:r>
            <a:endParaRPr lang="en-US" b="1" u="sng" dirty="0"/>
          </a:p>
          <a:p>
            <a:r>
              <a:rPr lang="en-US" dirty="0"/>
              <a:t>Shows distribution of numerical data</a:t>
            </a:r>
          </a:p>
          <a:p>
            <a:r>
              <a:rPr lang="en-US" dirty="0"/>
              <a:t>Helps identify skewness and outliers</a:t>
            </a:r>
          </a:p>
          <a:p>
            <a:r>
              <a:rPr lang="en-US" dirty="0"/>
              <a:t>Example: Age distribution</a:t>
            </a:r>
          </a:p>
          <a:p>
            <a:r>
              <a:rPr lang="en-US" b="1" u="sng" dirty="0" smtClean="0"/>
              <a:t>Bar Chart</a:t>
            </a:r>
          </a:p>
          <a:p>
            <a:r>
              <a:rPr lang="en-US" dirty="0" smtClean="0"/>
              <a:t>Used for categorical data</a:t>
            </a:r>
          </a:p>
          <a:p>
            <a:r>
              <a:rPr lang="en-US" dirty="0" smtClean="0"/>
              <a:t>Shows </a:t>
            </a:r>
            <a:r>
              <a:rPr lang="en-US" dirty="0"/>
              <a:t>frequency or count</a:t>
            </a:r>
          </a:p>
          <a:p>
            <a:r>
              <a:rPr lang="en-US" dirty="0"/>
              <a:t>Example: Gender distribution</a:t>
            </a:r>
          </a:p>
        </p:txBody>
      </p:sp>
      <p:pic>
        <p:nvPicPr>
          <p:cNvPr id="3074" name="Picture 2" descr="Bar Chart vs. Histogram | BioRender Science Templa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148" y="2332083"/>
            <a:ext cx="7222684" cy="459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435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25428" y="1197381"/>
            <a:ext cx="6150293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Welcome to the Workshop!</a:t>
            </a:r>
            <a:endParaRPr lang="en-US" sz="4300" dirty="0"/>
          </a:p>
        </p:txBody>
      </p:sp>
      <p:sp>
        <p:nvSpPr>
          <p:cNvPr id="8" name="Text 3"/>
          <p:cNvSpPr/>
          <p:nvPr/>
        </p:nvSpPr>
        <p:spPr>
          <a:xfrm>
            <a:off x="1478875" y="2477035"/>
            <a:ext cx="3029426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Font typeface="Wingdings" panose="05000000000000000000" pitchFamily="2" charset="2"/>
              <a:buChar char="Ø"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Purpose of Today's Session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478875" y="2950785"/>
            <a:ext cx="6898243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 why data preparation is the bedrock of successful machine learning.</a:t>
            </a:r>
            <a:endParaRPr lang="en-US" sz="1700" dirty="0"/>
          </a:p>
        </p:txBody>
      </p:sp>
      <p:sp>
        <p:nvSpPr>
          <p:cNvPr id="11" name="Text 5"/>
          <p:cNvSpPr/>
          <p:nvPr/>
        </p:nvSpPr>
        <p:spPr>
          <a:xfrm>
            <a:off x="1478875" y="4123521"/>
            <a:ext cx="3392329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Font typeface="Wingdings" panose="05000000000000000000" pitchFamily="2" charset="2"/>
              <a:buChar char="Ø"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Importance of Clean Data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478875" y="4597270"/>
            <a:ext cx="6898243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why pre-processing and visualization are critical steps before building any ML model.</a:t>
            </a:r>
            <a:endParaRPr lang="en-US" sz="1700" dirty="0"/>
          </a:p>
        </p:txBody>
      </p:sp>
      <p:sp>
        <p:nvSpPr>
          <p:cNvPr id="14" name="Text 7"/>
          <p:cNvSpPr/>
          <p:nvPr/>
        </p:nvSpPr>
        <p:spPr>
          <a:xfrm>
            <a:off x="1478875" y="5901450"/>
            <a:ext cx="312170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Font typeface="Wingdings" panose="05000000000000000000" pitchFamily="2" charset="2"/>
              <a:buChar char="Ø"/>
            </a:pPr>
            <a:r>
              <a:rPr lang="en-US" sz="21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Fitting into the ML Pipeline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478875" y="6375200"/>
            <a:ext cx="6898243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Discover how today's topics seamlessly integrate into the broader machine learning workflow.</a:t>
            </a:r>
            <a:endParaRPr lang="en-US" sz="17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Visualization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736" y="2214881"/>
            <a:ext cx="12070080" cy="5478006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Scatter </a:t>
            </a:r>
            <a:r>
              <a:rPr lang="en-US" b="1" u="sng" dirty="0"/>
              <a:t>Plot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Shows relationship between two variables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Helps detect trends and clusters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Example: Area vs Price</a:t>
            </a:r>
          </a:p>
          <a:p>
            <a:pPr marL="0" indent="0">
              <a:buNone/>
            </a:pPr>
            <a:r>
              <a:rPr lang="en-US" b="1" u="sng" dirty="0" smtClean="0"/>
              <a:t>Box </a:t>
            </a:r>
            <a:r>
              <a:rPr lang="en-US" b="1" u="sng" dirty="0"/>
              <a:t>Plot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Detects outliers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Shows median and spread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Best for outlier </a:t>
            </a:r>
            <a:r>
              <a:rPr lang="en-US" dirty="0" smtClean="0"/>
              <a:t>analysis</a:t>
            </a:r>
          </a:p>
          <a:p>
            <a:pPr marL="0" indent="0">
              <a:buNone/>
            </a:pPr>
            <a:r>
              <a:rPr lang="en-US" b="1" u="sng" dirty="0" err="1"/>
              <a:t>Heatmap</a:t>
            </a:r>
            <a:endParaRPr lang="en-US" b="1" u="sn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Shows correlation between features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Helps in feature selection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Values between -1 to +1</a:t>
            </a:r>
          </a:p>
          <a:p>
            <a:pPr marL="241402" lvl="1" indent="0">
              <a:buNone/>
            </a:pP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886" y="2214881"/>
            <a:ext cx="2495550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3616" y="3680584"/>
            <a:ext cx="2619375" cy="1743075"/>
          </a:xfrm>
          <a:prstGeom prst="rect">
            <a:avLst/>
          </a:prstGeom>
        </p:spPr>
      </p:pic>
      <p:pic>
        <p:nvPicPr>
          <p:cNvPr id="4102" name="Picture 6" descr="seaborn.heatmap — seaborn 0.13.2 document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398" y="5191331"/>
            <a:ext cx="3162043" cy="220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639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Tools &amp;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736" y="2890741"/>
            <a:ext cx="12070080" cy="482803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 err="1"/>
              <a:t>Matplotlib</a:t>
            </a:r>
            <a:r>
              <a:rPr lang="en-US" sz="2800" dirty="0"/>
              <a:t> – basic </a:t>
            </a:r>
            <a:r>
              <a:rPr lang="en-US" sz="2800" dirty="0" smtClean="0"/>
              <a:t>plotting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 smtClean="0"/>
              <a:t>Seaborn</a:t>
            </a:r>
            <a:r>
              <a:rPr lang="en-US" sz="2800" dirty="0" smtClean="0"/>
              <a:t> </a:t>
            </a:r>
            <a:r>
              <a:rPr lang="en-US" sz="2800" dirty="0"/>
              <a:t>– statistical </a:t>
            </a:r>
            <a:r>
              <a:rPr lang="en-US" sz="2800" dirty="0" smtClean="0"/>
              <a:t>visualizations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Pandas </a:t>
            </a:r>
            <a:r>
              <a:rPr lang="en-US" sz="2800" dirty="0"/>
              <a:t>– quick </a:t>
            </a:r>
            <a:r>
              <a:rPr lang="en-US" sz="2800" dirty="0" smtClean="0"/>
              <a:t>plots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/>
              <a:t>Google </a:t>
            </a:r>
            <a:r>
              <a:rPr lang="en-US" sz="2800" dirty="0" err="1"/>
              <a:t>Colab</a:t>
            </a:r>
            <a:r>
              <a:rPr lang="en-US" sz="2800" dirty="0"/>
              <a:t> – easy environment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3575702" y="6206803"/>
            <a:ext cx="83091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Visualization </a:t>
            </a:r>
            <a:r>
              <a:rPr lang="en-US" sz="2400" dirty="0"/>
              <a:t>is like X-ray of your data — it shows hidden problems before the model sees them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259" y="2345570"/>
            <a:ext cx="5656557" cy="318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32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Clean data improves model performance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Visualization helps understand data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Pre-processing is mandatory before ML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Good data &gt; complex models</a:t>
            </a:r>
          </a:p>
        </p:txBody>
      </p:sp>
    </p:spTree>
    <p:extLst>
      <p:ext uri="{BB962C8B-B14F-4D97-AF65-F5344CB8AC3E}">
        <p14:creationId xmlns:p14="http://schemas.microsoft.com/office/powerpoint/2010/main" val="197882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training models, train your data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" r="3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57192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10674310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Workshop Agenda: Your Path to Data Mastery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2361" y="1700659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2361" y="2082582"/>
            <a:ext cx="4197668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5" name="Text 3"/>
          <p:cNvSpPr/>
          <p:nvPr/>
        </p:nvSpPr>
        <p:spPr>
          <a:xfrm>
            <a:off x="792361" y="2311122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Understanding Data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2361" y="2800588"/>
            <a:ext cx="419766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What is data in the context of machine learning?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366" y="1656635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366" y="2083853"/>
            <a:ext cx="4197668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9" name="Text 7"/>
          <p:cNvSpPr/>
          <p:nvPr/>
        </p:nvSpPr>
        <p:spPr>
          <a:xfrm>
            <a:off x="5216366" y="2311122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Why Pre-Processing?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366" y="2800588"/>
            <a:ext cx="419766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Uncover the critical need for data preparation.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372" y="1697231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372" y="2083853"/>
            <a:ext cx="4197668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372" y="2311122"/>
            <a:ext cx="2857976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Common Data Problems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372" y="2800588"/>
            <a:ext cx="419766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the pitfalls of real-world datasets.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2361" y="3921323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2361" y="4275534"/>
            <a:ext cx="4197668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7" name="Text 15"/>
          <p:cNvSpPr/>
          <p:nvPr/>
        </p:nvSpPr>
        <p:spPr>
          <a:xfrm>
            <a:off x="792361" y="4449604"/>
            <a:ext cx="3143131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Pre-Processing Techniques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2361" y="4939070"/>
            <a:ext cx="419766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Explore practical methods to clean and transform data.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216366" y="3921323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5216366" y="4275534"/>
            <a:ext cx="4197668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21" name="Text 19"/>
          <p:cNvSpPr/>
          <p:nvPr/>
        </p:nvSpPr>
        <p:spPr>
          <a:xfrm>
            <a:off x="5216366" y="4449604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Visualization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216366" y="4939070"/>
            <a:ext cx="419766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to communicate insights through compelling visuals.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640372" y="3921323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9640372" y="4275534"/>
            <a:ext cx="4197668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25" name="Text 23"/>
          <p:cNvSpPr/>
          <p:nvPr/>
        </p:nvSpPr>
        <p:spPr>
          <a:xfrm>
            <a:off x="9640372" y="4449604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Live Demonstration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9640372" y="4939070"/>
            <a:ext cx="4197668" cy="724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See these concepts in action with a hands-on example.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92361" y="6059805"/>
            <a:ext cx="226338" cy="282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07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792361" y="6414016"/>
            <a:ext cx="13045678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29" name="Text 27"/>
          <p:cNvSpPr/>
          <p:nvPr/>
        </p:nvSpPr>
        <p:spPr>
          <a:xfrm>
            <a:off x="792361" y="6588085"/>
            <a:ext cx="282999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Q&amp;A Session</a:t>
            </a:r>
            <a:endParaRPr lang="en-US" sz="2200" dirty="0"/>
          </a:p>
        </p:txBody>
      </p:sp>
      <p:sp>
        <p:nvSpPr>
          <p:cNvPr id="30" name="Text 28"/>
          <p:cNvSpPr/>
          <p:nvPr/>
        </p:nvSpPr>
        <p:spPr>
          <a:xfrm>
            <a:off x="792361" y="7077551"/>
            <a:ext cx="1304567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Your chance to ask questions and deepen your understanding.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4109" y="565428"/>
            <a:ext cx="7708583" cy="1281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Why Data Comes First: The Foundation of ML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4109" y="2154555"/>
            <a:ext cx="7708583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success of any machine learning model hinges entirely on the quality of the data it's trained on.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04109" y="3041213"/>
            <a:ext cx="3751778" cy="1845173"/>
          </a:xfrm>
          <a:prstGeom prst="roundRect">
            <a:avLst>
              <a:gd name="adj" fmla="val 1213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977" y="2941082"/>
            <a:ext cx="245983" cy="245983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5924" y="4813461"/>
            <a:ext cx="245983" cy="2459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534507" y="3371612"/>
            <a:ext cx="3090982" cy="11537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Real-world data is inherently messy and imperfect.</a:t>
            </a:r>
            <a:endParaRPr lang="en-US" sz="2400" dirty="0"/>
          </a:p>
        </p:txBody>
      </p:sp>
      <p:sp>
        <p:nvSpPr>
          <p:cNvPr id="9" name="Shape 4"/>
          <p:cNvSpPr/>
          <p:nvPr/>
        </p:nvSpPr>
        <p:spPr>
          <a:xfrm>
            <a:off x="10160913" y="3041214"/>
            <a:ext cx="3751778" cy="2219504"/>
          </a:xfrm>
          <a:prstGeom prst="roundRect">
            <a:avLst>
              <a:gd name="adj" fmla="val 1213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0781" y="2941082"/>
            <a:ext cx="245983" cy="245983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6709" y="5137726"/>
            <a:ext cx="245983" cy="24598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491311" y="3223974"/>
            <a:ext cx="3090982" cy="769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"Garbage In </a:t>
            </a:r>
            <a:r>
              <a:rPr lang="en-US" sz="2400" dirty="0">
                <a:solidFill>
                  <a:srgbClr val="2150FE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→</a:t>
            </a: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Garbage Out"</a:t>
            </a:r>
            <a:endParaRPr lang="en-US" sz="2400" dirty="0"/>
          </a:p>
        </p:txBody>
      </p:sp>
      <p:sp>
        <p:nvSpPr>
          <p:cNvPr id="13" name="Text 6"/>
          <p:cNvSpPr/>
          <p:nvPr/>
        </p:nvSpPr>
        <p:spPr>
          <a:xfrm>
            <a:off x="10488930" y="4042351"/>
            <a:ext cx="3090982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timeless adage perfectly captures the essence of data quality in ML.</a:t>
            </a: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6304240" y="5849958"/>
            <a:ext cx="7708583" cy="1363862"/>
          </a:xfrm>
          <a:prstGeom prst="roundRect">
            <a:avLst>
              <a:gd name="adj" fmla="val 1635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977" y="5683091"/>
            <a:ext cx="245983" cy="245983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2691" y="6967837"/>
            <a:ext cx="245983" cy="245983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534507" y="6113621"/>
            <a:ext cx="7047786" cy="769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80% of ML project time is dedicated to data preparation.</a:t>
            </a:r>
            <a:endParaRPr lang="en-US" sz="2400" dirty="0"/>
          </a:p>
        </p:txBody>
      </p:sp>
      <p:sp>
        <p:nvSpPr>
          <p:cNvPr id="18" name="Text 9"/>
          <p:cNvSpPr/>
          <p:nvPr/>
        </p:nvSpPr>
        <p:spPr>
          <a:xfrm>
            <a:off x="6532126" y="6654880"/>
            <a:ext cx="704778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highlights the immense importance of pre-processing.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9003" y="556627"/>
            <a:ext cx="7323058" cy="534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Understanding Data: The Building Blocks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6624" y="1104377"/>
            <a:ext cx="13432393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At its core, data is a collection of observations, organized to reveal patterns and insights.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70096" y="2513407"/>
            <a:ext cx="2139315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Rows </a:t>
            </a:r>
            <a:r>
              <a:rPr lang="en-US" sz="1650" dirty="0">
                <a:solidFill>
                  <a:srgbClr val="2150FE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→</a:t>
            </a: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Samples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2800" y="2859286"/>
            <a:ext cx="616529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Each row represents an individual observation or instance.</a:t>
            </a:r>
            <a:endParaRPr lang="en-US" sz="1300" dirty="0"/>
          </a:p>
        </p:txBody>
      </p:sp>
      <p:sp>
        <p:nvSpPr>
          <p:cNvPr id="12" name="Text 8"/>
          <p:cNvSpPr/>
          <p:nvPr/>
        </p:nvSpPr>
        <p:spPr>
          <a:xfrm>
            <a:off x="742800" y="3648712"/>
            <a:ext cx="2139315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Columns </a:t>
            </a:r>
            <a:r>
              <a:rPr lang="en-US" sz="1650" dirty="0">
                <a:solidFill>
                  <a:srgbClr val="2150FE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→</a:t>
            </a: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 Features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736769" y="3941967"/>
            <a:ext cx="616529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Each column describes an attribute or characteristic of the samples.</a:t>
            </a:r>
            <a:endParaRPr lang="en-US" sz="1300" dirty="0"/>
          </a:p>
        </p:txBody>
      </p:sp>
      <p:sp>
        <p:nvSpPr>
          <p:cNvPr id="17" name="Text 12"/>
          <p:cNvSpPr/>
          <p:nvPr/>
        </p:nvSpPr>
        <p:spPr>
          <a:xfrm>
            <a:off x="770096" y="4657001"/>
            <a:ext cx="2139315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Target / Label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770096" y="5024648"/>
            <a:ext cx="616529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specific outcome or variable we aim to predict.</a:t>
            </a:r>
            <a:endParaRPr lang="en-US" sz="1300" dirty="0"/>
          </a:p>
        </p:txBody>
      </p:sp>
      <p:sp>
        <p:nvSpPr>
          <p:cNvPr id="19" name="Text 14"/>
          <p:cNvSpPr/>
          <p:nvPr/>
        </p:nvSpPr>
        <p:spPr>
          <a:xfrm>
            <a:off x="7539157" y="1766233"/>
            <a:ext cx="2139315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Example: Student Data</a:t>
            </a:r>
            <a:endParaRPr lang="en-US" sz="1650" dirty="0"/>
          </a:p>
        </p:txBody>
      </p:sp>
      <p:sp>
        <p:nvSpPr>
          <p:cNvPr id="20" name="Shape 15"/>
          <p:cNvSpPr/>
          <p:nvPr/>
        </p:nvSpPr>
        <p:spPr>
          <a:xfrm>
            <a:off x="7531537" y="2445425"/>
            <a:ext cx="6507480" cy="1992154"/>
          </a:xfrm>
          <a:prstGeom prst="roundRect">
            <a:avLst>
              <a:gd name="adj" fmla="val 128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7539157" y="2453045"/>
            <a:ext cx="6492240" cy="4942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7"/>
          <p:cNvSpPr/>
          <p:nvPr/>
        </p:nvSpPr>
        <p:spPr>
          <a:xfrm>
            <a:off x="7710249" y="2563297"/>
            <a:ext cx="12770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Student ID</a:t>
            </a:r>
            <a:endParaRPr lang="en-US" sz="1300" dirty="0"/>
          </a:p>
        </p:txBody>
      </p:sp>
      <p:sp>
        <p:nvSpPr>
          <p:cNvPr id="23" name="Text 18"/>
          <p:cNvSpPr/>
          <p:nvPr/>
        </p:nvSpPr>
        <p:spPr>
          <a:xfrm>
            <a:off x="9337119" y="2563297"/>
            <a:ext cx="127325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Marks</a:t>
            </a:r>
            <a:endParaRPr lang="en-US" sz="1300" dirty="0"/>
          </a:p>
        </p:txBody>
      </p:sp>
      <p:sp>
        <p:nvSpPr>
          <p:cNvPr id="24" name="Text 19"/>
          <p:cNvSpPr/>
          <p:nvPr/>
        </p:nvSpPr>
        <p:spPr>
          <a:xfrm>
            <a:off x="10960179" y="2563297"/>
            <a:ext cx="127325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Age</a:t>
            </a:r>
            <a:endParaRPr lang="en-US" sz="1300" dirty="0"/>
          </a:p>
        </p:txBody>
      </p:sp>
      <p:sp>
        <p:nvSpPr>
          <p:cNvPr id="25" name="Text 20"/>
          <p:cNvSpPr/>
          <p:nvPr/>
        </p:nvSpPr>
        <p:spPr>
          <a:xfrm>
            <a:off x="12583239" y="2563297"/>
            <a:ext cx="12770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Gender</a:t>
            </a:r>
            <a:endParaRPr lang="en-US" sz="1300" dirty="0"/>
          </a:p>
        </p:txBody>
      </p:sp>
      <p:sp>
        <p:nvSpPr>
          <p:cNvPr id="26" name="Shape 21"/>
          <p:cNvSpPr/>
          <p:nvPr/>
        </p:nvSpPr>
        <p:spPr>
          <a:xfrm>
            <a:off x="7539157" y="2947273"/>
            <a:ext cx="6492240" cy="4942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2"/>
          <p:cNvSpPr/>
          <p:nvPr/>
        </p:nvSpPr>
        <p:spPr>
          <a:xfrm>
            <a:off x="7710249" y="3057525"/>
            <a:ext cx="12770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001</a:t>
            </a:r>
            <a:endParaRPr lang="en-US" sz="1300" dirty="0"/>
          </a:p>
        </p:txBody>
      </p:sp>
      <p:sp>
        <p:nvSpPr>
          <p:cNvPr id="28" name="Text 23"/>
          <p:cNvSpPr/>
          <p:nvPr/>
        </p:nvSpPr>
        <p:spPr>
          <a:xfrm>
            <a:off x="9337119" y="3057525"/>
            <a:ext cx="127325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85</a:t>
            </a:r>
            <a:endParaRPr lang="en-US" sz="1300" dirty="0"/>
          </a:p>
        </p:txBody>
      </p:sp>
      <p:sp>
        <p:nvSpPr>
          <p:cNvPr id="29" name="Text 24"/>
          <p:cNvSpPr/>
          <p:nvPr/>
        </p:nvSpPr>
        <p:spPr>
          <a:xfrm>
            <a:off x="10960179" y="3057525"/>
            <a:ext cx="127325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20</a:t>
            </a:r>
            <a:endParaRPr lang="en-US" sz="1300" dirty="0"/>
          </a:p>
        </p:txBody>
      </p:sp>
      <p:sp>
        <p:nvSpPr>
          <p:cNvPr id="30" name="Text 25"/>
          <p:cNvSpPr/>
          <p:nvPr/>
        </p:nvSpPr>
        <p:spPr>
          <a:xfrm>
            <a:off x="12583239" y="3057525"/>
            <a:ext cx="12770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Male</a:t>
            </a:r>
            <a:endParaRPr lang="en-US" sz="1300" dirty="0"/>
          </a:p>
        </p:txBody>
      </p:sp>
      <p:sp>
        <p:nvSpPr>
          <p:cNvPr id="31" name="Shape 26"/>
          <p:cNvSpPr/>
          <p:nvPr/>
        </p:nvSpPr>
        <p:spPr>
          <a:xfrm>
            <a:off x="7539157" y="3441502"/>
            <a:ext cx="6492240" cy="4942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2" name="Text 27"/>
          <p:cNvSpPr/>
          <p:nvPr/>
        </p:nvSpPr>
        <p:spPr>
          <a:xfrm>
            <a:off x="7710249" y="3551753"/>
            <a:ext cx="12770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002</a:t>
            </a:r>
            <a:endParaRPr lang="en-US" sz="1300" dirty="0"/>
          </a:p>
        </p:txBody>
      </p:sp>
      <p:sp>
        <p:nvSpPr>
          <p:cNvPr id="33" name="Text 28"/>
          <p:cNvSpPr/>
          <p:nvPr/>
        </p:nvSpPr>
        <p:spPr>
          <a:xfrm>
            <a:off x="9337119" y="3551753"/>
            <a:ext cx="127325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92</a:t>
            </a:r>
            <a:endParaRPr lang="en-US" sz="1300" dirty="0"/>
          </a:p>
        </p:txBody>
      </p:sp>
      <p:sp>
        <p:nvSpPr>
          <p:cNvPr id="34" name="Text 29"/>
          <p:cNvSpPr/>
          <p:nvPr/>
        </p:nvSpPr>
        <p:spPr>
          <a:xfrm>
            <a:off x="10960179" y="3551753"/>
            <a:ext cx="127325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21</a:t>
            </a:r>
            <a:endParaRPr lang="en-US" sz="1300" dirty="0"/>
          </a:p>
        </p:txBody>
      </p:sp>
      <p:sp>
        <p:nvSpPr>
          <p:cNvPr id="35" name="Text 30"/>
          <p:cNvSpPr/>
          <p:nvPr/>
        </p:nvSpPr>
        <p:spPr>
          <a:xfrm>
            <a:off x="12583239" y="3551753"/>
            <a:ext cx="12770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Female</a:t>
            </a:r>
            <a:endParaRPr lang="en-US" sz="1300" dirty="0"/>
          </a:p>
        </p:txBody>
      </p:sp>
      <p:sp>
        <p:nvSpPr>
          <p:cNvPr id="36" name="Shape 31"/>
          <p:cNvSpPr/>
          <p:nvPr/>
        </p:nvSpPr>
        <p:spPr>
          <a:xfrm>
            <a:off x="7539157" y="3935730"/>
            <a:ext cx="6492240" cy="4942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7" name="Text 32"/>
          <p:cNvSpPr/>
          <p:nvPr/>
        </p:nvSpPr>
        <p:spPr>
          <a:xfrm>
            <a:off x="7710249" y="4045982"/>
            <a:ext cx="12770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003</a:t>
            </a:r>
            <a:endParaRPr lang="en-US" sz="1300" dirty="0"/>
          </a:p>
        </p:txBody>
      </p:sp>
      <p:sp>
        <p:nvSpPr>
          <p:cNvPr id="38" name="Text 33"/>
          <p:cNvSpPr/>
          <p:nvPr/>
        </p:nvSpPr>
        <p:spPr>
          <a:xfrm>
            <a:off x="9337119" y="4045982"/>
            <a:ext cx="127325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78</a:t>
            </a:r>
            <a:endParaRPr lang="en-US" sz="1300" dirty="0"/>
          </a:p>
        </p:txBody>
      </p:sp>
      <p:sp>
        <p:nvSpPr>
          <p:cNvPr id="39" name="Text 34"/>
          <p:cNvSpPr/>
          <p:nvPr/>
        </p:nvSpPr>
        <p:spPr>
          <a:xfrm>
            <a:off x="10960179" y="4045982"/>
            <a:ext cx="127325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19</a:t>
            </a:r>
            <a:endParaRPr lang="en-US" sz="1300" dirty="0"/>
          </a:p>
        </p:txBody>
      </p:sp>
      <p:sp>
        <p:nvSpPr>
          <p:cNvPr id="40" name="Text 35"/>
          <p:cNvSpPr/>
          <p:nvPr/>
        </p:nvSpPr>
        <p:spPr>
          <a:xfrm>
            <a:off x="12583239" y="4045982"/>
            <a:ext cx="127706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Male</a:t>
            </a:r>
            <a:endParaRPr lang="en-US" sz="1300" dirty="0"/>
          </a:p>
        </p:txBody>
      </p:sp>
      <p:sp>
        <p:nvSpPr>
          <p:cNvPr id="41" name="Text 36"/>
          <p:cNvSpPr/>
          <p:nvPr/>
        </p:nvSpPr>
        <p:spPr>
          <a:xfrm>
            <a:off x="7531537" y="4630103"/>
            <a:ext cx="6507480" cy="547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This table illustrates how samples (students) are described by various features (marks, age, gender).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6172"/>
            <a:ext cx="95190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 smtClean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Types </a:t>
            </a: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of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5590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comes in many forms, each requiring specific handling for machine learning algorithms.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01750" y="2586633"/>
            <a:ext cx="314004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Structured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5984" y="3133669"/>
            <a:ext cx="2133544" cy="2118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Highly organized and formatted, like tables in CSV files or Excel spreadsheets, making it easy to store and analyze.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169948" y="2600187"/>
            <a:ext cx="26013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Unstructured Data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36223" y="3180960"/>
            <a:ext cx="2959328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Lacks a predefined format, such as free-form text, images, audio recordings, and video files, requiring advanced processing.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8382247" y="2586633"/>
            <a:ext cx="17436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Numerical Data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8350682" y="3133669"/>
            <a:ext cx="2845735" cy="3991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Quantitative measurements, including integers (discrete) and floating-point numbers (continuous), representing quantities or values.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1848390" y="2586633"/>
            <a:ext cx="225038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Categorical Data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1986682" y="3129413"/>
            <a:ext cx="233537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Qualitative information that can be divided into groups or categories, such as gender, country, or product type.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850" y="877610"/>
            <a:ext cx="10343793" cy="62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Common Data Problems: The Obstacles to Insight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27710" y="1498187"/>
            <a:ext cx="13220700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Real-world datasets are rarely perfect. Understanding common issues is the first step towards effective data preparation.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4850" y="2458641"/>
            <a:ext cx="13220700" cy="3803452"/>
          </a:xfrm>
          <a:prstGeom prst="roundRect">
            <a:avLst>
              <a:gd name="adj" fmla="val 794"/>
            </a:avLst>
          </a:prstGeom>
          <a:solidFill>
            <a:srgbClr val="F2EEEE"/>
          </a:solidFill>
          <a:ln/>
        </p:spPr>
      </p:sp>
      <p:sp>
        <p:nvSpPr>
          <p:cNvPr id="5" name="Shape 3"/>
          <p:cNvSpPr/>
          <p:nvPr/>
        </p:nvSpPr>
        <p:spPr>
          <a:xfrm>
            <a:off x="704850" y="2458641"/>
            <a:ext cx="6610350" cy="1160383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</p:sp>
      <p:sp>
        <p:nvSpPr>
          <p:cNvPr id="6" name="Text 4"/>
          <p:cNvSpPr/>
          <p:nvPr/>
        </p:nvSpPr>
        <p:spPr>
          <a:xfrm>
            <a:off x="906185" y="2659975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Missing Values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06185" y="3095387"/>
            <a:ext cx="5905500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Absence of data points, often represented as 'NaN' or empty cells.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315200" y="2458641"/>
            <a:ext cx="6610350" cy="1160383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9" name="Shape 7"/>
          <p:cNvSpPr/>
          <p:nvPr/>
        </p:nvSpPr>
        <p:spPr>
          <a:xfrm>
            <a:off x="7315200" y="2458641"/>
            <a:ext cx="22860" cy="1160383"/>
          </a:xfrm>
          <a:prstGeom prst="roundRect">
            <a:avLst>
              <a:gd name="adj" fmla="val 132160"/>
            </a:avLst>
          </a:prstGeom>
          <a:solidFill>
            <a:srgbClr val="D8D4D4"/>
          </a:solidFill>
          <a:ln/>
        </p:spPr>
      </p:sp>
      <p:sp>
        <p:nvSpPr>
          <p:cNvPr id="10" name="Text 8"/>
          <p:cNvSpPr/>
          <p:nvPr/>
        </p:nvSpPr>
        <p:spPr>
          <a:xfrm>
            <a:off x="7818715" y="2659975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Duplicate Records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818715" y="3095387"/>
            <a:ext cx="5905500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Identical entries that can skew model training and results.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04850" y="3619024"/>
            <a:ext cx="6610350" cy="1160383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5" name="Shape 12"/>
          <p:cNvSpPr/>
          <p:nvPr/>
        </p:nvSpPr>
        <p:spPr>
          <a:xfrm>
            <a:off x="704850" y="3619024"/>
            <a:ext cx="6610350" cy="22860"/>
          </a:xfrm>
          <a:prstGeom prst="roundRect">
            <a:avLst>
              <a:gd name="adj" fmla="val 132160"/>
            </a:avLst>
          </a:prstGeom>
          <a:solidFill>
            <a:srgbClr val="D8D4D4"/>
          </a:solidFill>
          <a:ln/>
        </p:spPr>
      </p:sp>
      <p:sp>
        <p:nvSpPr>
          <p:cNvPr id="16" name="Text 13"/>
          <p:cNvSpPr/>
          <p:nvPr/>
        </p:nvSpPr>
        <p:spPr>
          <a:xfrm>
            <a:off x="906185" y="3820358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Categorical Values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906185" y="4255770"/>
            <a:ext cx="5905500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Text-based or ordinal data that needs numerical encoding.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7315200" y="3619024"/>
            <a:ext cx="6610350" cy="1160383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9" name="Shape 16"/>
          <p:cNvSpPr/>
          <p:nvPr/>
        </p:nvSpPr>
        <p:spPr>
          <a:xfrm>
            <a:off x="7315200" y="3619024"/>
            <a:ext cx="22860" cy="1160383"/>
          </a:xfrm>
          <a:prstGeom prst="roundRect">
            <a:avLst>
              <a:gd name="adj" fmla="val 132160"/>
            </a:avLst>
          </a:prstGeom>
          <a:solidFill>
            <a:srgbClr val="D8D4D4"/>
          </a:solidFill>
          <a:ln/>
        </p:spPr>
      </p:sp>
      <p:sp>
        <p:nvSpPr>
          <p:cNvPr id="20" name="Shape 17"/>
          <p:cNvSpPr/>
          <p:nvPr/>
        </p:nvSpPr>
        <p:spPr>
          <a:xfrm>
            <a:off x="7315200" y="3619024"/>
            <a:ext cx="6610350" cy="22860"/>
          </a:xfrm>
          <a:prstGeom prst="roundRect">
            <a:avLst>
              <a:gd name="adj" fmla="val 132160"/>
            </a:avLst>
          </a:prstGeom>
          <a:solidFill>
            <a:srgbClr val="D8D4D4"/>
          </a:solidFill>
          <a:ln/>
        </p:spPr>
      </p:sp>
      <p:sp>
        <p:nvSpPr>
          <p:cNvPr id="21" name="Text 18"/>
          <p:cNvSpPr/>
          <p:nvPr/>
        </p:nvSpPr>
        <p:spPr>
          <a:xfrm>
            <a:off x="7818715" y="3820358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Different Scales</a:t>
            </a:r>
            <a:endParaRPr lang="en-US" sz="1950" dirty="0"/>
          </a:p>
        </p:txBody>
      </p:sp>
      <p:sp>
        <p:nvSpPr>
          <p:cNvPr id="22" name="Text 19"/>
          <p:cNvSpPr/>
          <p:nvPr/>
        </p:nvSpPr>
        <p:spPr>
          <a:xfrm>
            <a:off x="7818715" y="4255770"/>
            <a:ext cx="5905500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Features with vastly different ranges can bias certain algorithms.</a:t>
            </a:r>
            <a:endParaRPr lang="en-US" sz="1550" dirty="0"/>
          </a:p>
        </p:txBody>
      </p:sp>
      <p:sp>
        <p:nvSpPr>
          <p:cNvPr id="23" name="Shape 20"/>
          <p:cNvSpPr/>
          <p:nvPr/>
        </p:nvSpPr>
        <p:spPr>
          <a:xfrm>
            <a:off x="7063502" y="3947458"/>
            <a:ext cx="503515" cy="503515"/>
          </a:xfrm>
          <a:prstGeom prst="roundRect">
            <a:avLst>
              <a:gd name="adj" fmla="val 6000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25" name="Shape 21"/>
          <p:cNvSpPr/>
          <p:nvPr/>
        </p:nvSpPr>
        <p:spPr>
          <a:xfrm>
            <a:off x="704850" y="4779407"/>
            <a:ext cx="6610350" cy="1482685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26" name="Shape 22"/>
          <p:cNvSpPr/>
          <p:nvPr/>
        </p:nvSpPr>
        <p:spPr>
          <a:xfrm>
            <a:off x="704850" y="4779407"/>
            <a:ext cx="6610350" cy="22860"/>
          </a:xfrm>
          <a:prstGeom prst="roundRect">
            <a:avLst>
              <a:gd name="adj" fmla="val 132160"/>
            </a:avLst>
          </a:prstGeom>
          <a:solidFill>
            <a:srgbClr val="D8D4D4"/>
          </a:solidFill>
          <a:ln/>
        </p:spPr>
      </p:sp>
      <p:sp>
        <p:nvSpPr>
          <p:cNvPr id="27" name="Text 23"/>
          <p:cNvSpPr/>
          <p:nvPr/>
        </p:nvSpPr>
        <p:spPr>
          <a:xfrm>
            <a:off x="906185" y="4980742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Outliers</a:t>
            </a:r>
            <a:endParaRPr lang="en-US" sz="1950" dirty="0"/>
          </a:p>
        </p:txBody>
      </p:sp>
      <p:sp>
        <p:nvSpPr>
          <p:cNvPr id="28" name="Text 24"/>
          <p:cNvSpPr/>
          <p:nvPr/>
        </p:nvSpPr>
        <p:spPr>
          <a:xfrm>
            <a:off x="906185" y="5416153"/>
            <a:ext cx="5905500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 points significantly different from others, potentially causing misinterpretations.</a:t>
            </a:r>
            <a:endParaRPr lang="en-US" sz="1550" dirty="0"/>
          </a:p>
        </p:txBody>
      </p:sp>
      <p:sp>
        <p:nvSpPr>
          <p:cNvPr id="29" name="Shape 25"/>
          <p:cNvSpPr/>
          <p:nvPr/>
        </p:nvSpPr>
        <p:spPr>
          <a:xfrm>
            <a:off x="7315200" y="4779407"/>
            <a:ext cx="6610350" cy="1482685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30" name="Shape 26"/>
          <p:cNvSpPr/>
          <p:nvPr/>
        </p:nvSpPr>
        <p:spPr>
          <a:xfrm>
            <a:off x="7315200" y="4779407"/>
            <a:ext cx="22860" cy="1482685"/>
          </a:xfrm>
          <a:prstGeom prst="roundRect">
            <a:avLst>
              <a:gd name="adj" fmla="val 132160"/>
            </a:avLst>
          </a:prstGeom>
          <a:solidFill>
            <a:srgbClr val="D8D4D4"/>
          </a:solidFill>
          <a:ln/>
        </p:spPr>
      </p:sp>
      <p:sp>
        <p:nvSpPr>
          <p:cNvPr id="31" name="Shape 27"/>
          <p:cNvSpPr/>
          <p:nvPr/>
        </p:nvSpPr>
        <p:spPr>
          <a:xfrm>
            <a:off x="7315200" y="4779407"/>
            <a:ext cx="6610350" cy="22860"/>
          </a:xfrm>
          <a:prstGeom prst="roundRect">
            <a:avLst>
              <a:gd name="adj" fmla="val 132160"/>
            </a:avLst>
          </a:prstGeom>
          <a:solidFill>
            <a:srgbClr val="D8D4D4"/>
          </a:solidFill>
          <a:ln/>
        </p:spPr>
      </p:sp>
      <p:sp>
        <p:nvSpPr>
          <p:cNvPr id="32" name="Text 28"/>
          <p:cNvSpPr/>
          <p:nvPr/>
        </p:nvSpPr>
        <p:spPr>
          <a:xfrm>
            <a:off x="7818715" y="4980742"/>
            <a:ext cx="2517577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Noise in Data</a:t>
            </a:r>
            <a:endParaRPr lang="en-US" sz="1950" dirty="0"/>
          </a:p>
        </p:txBody>
      </p:sp>
      <p:sp>
        <p:nvSpPr>
          <p:cNvPr id="33" name="Text 29"/>
          <p:cNvSpPr/>
          <p:nvPr/>
        </p:nvSpPr>
        <p:spPr>
          <a:xfrm>
            <a:off x="7818715" y="5416153"/>
            <a:ext cx="5905500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Random errors or irrelevant information that obscures true patterns.</a:t>
            </a:r>
            <a:endParaRPr lang="en-US" sz="1550" dirty="0"/>
          </a:p>
        </p:txBody>
      </p:sp>
      <p:sp>
        <p:nvSpPr>
          <p:cNvPr id="36" name="Shape 31"/>
          <p:cNvSpPr/>
          <p:nvPr/>
        </p:nvSpPr>
        <p:spPr>
          <a:xfrm>
            <a:off x="704850" y="6488668"/>
            <a:ext cx="13220700" cy="863322"/>
          </a:xfrm>
          <a:prstGeom prst="roundRect">
            <a:avLst>
              <a:gd name="adj" fmla="val 3499"/>
            </a:avLst>
          </a:prstGeom>
          <a:solidFill>
            <a:srgbClr val="B3C3FF"/>
          </a:solidFill>
          <a:ln/>
        </p:spPr>
      </p:sp>
      <p:pic>
        <p:nvPicPr>
          <p:cNvPr id="3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185" y="6785015"/>
            <a:ext cx="251698" cy="201335"/>
          </a:xfrm>
          <a:prstGeom prst="rect">
            <a:avLst/>
          </a:prstGeom>
        </p:spPr>
      </p:pic>
      <p:sp>
        <p:nvSpPr>
          <p:cNvPr id="38" name="Text 32"/>
          <p:cNvSpPr/>
          <p:nvPr/>
        </p:nvSpPr>
        <p:spPr>
          <a:xfrm>
            <a:off x="1359218" y="6740247"/>
            <a:ext cx="12364998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👉</a:t>
            </a:r>
            <a:r>
              <a:rPr lang="en-US" sz="155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These challenges highlight the crucial role of data pre-processing in preparing your data for robust ML models.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2222" y="496729"/>
            <a:ext cx="5453539" cy="564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What is Data Pre-Processing?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67595" y="1276390"/>
            <a:ext cx="13095089" cy="677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preprocessing is the process of cleaning, transforming, and organizing raw data to make it suitable for machine learning models.</a:t>
            </a:r>
            <a:endParaRPr lang="en-US" sz="2100" dirty="0"/>
          </a:p>
        </p:txBody>
      </p:sp>
      <p:sp>
        <p:nvSpPr>
          <p:cNvPr id="4" name="Shape 2"/>
          <p:cNvSpPr/>
          <p:nvPr/>
        </p:nvSpPr>
        <p:spPr>
          <a:xfrm>
            <a:off x="583959" y="1061204"/>
            <a:ext cx="45719" cy="892652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5" name="Text 3"/>
          <p:cNvSpPr/>
          <p:nvPr/>
        </p:nvSpPr>
        <p:spPr>
          <a:xfrm>
            <a:off x="632222" y="2493445"/>
            <a:ext cx="13365956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It's the essential groundwork that ensures your machine learning algorithms receive the best possible input, leading to more accurate and reliable predictions.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-662804" y="3548917"/>
            <a:ext cx="2258020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Cleaning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995840" y="3578457"/>
            <a:ext cx="6098187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Handling missing values, correcting errors, and removing duplicates.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767595" y="4323560"/>
            <a:ext cx="2258020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Transforming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2631115" y="4307089"/>
            <a:ext cx="5863536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Converting data into a format that algorithms can understand, like encoding categorical variables.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866830" y="5337626"/>
            <a:ext cx="2258020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Organizing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2631115" y="5189809"/>
            <a:ext cx="5800503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Structuring data, scaling features, and dealing with outliers for optimal model performance.</a:t>
            </a:r>
            <a:endParaRPr lang="en-US" sz="1400" dirty="0"/>
          </a:p>
        </p:txBody>
      </p:sp>
      <p:pic>
        <p:nvPicPr>
          <p:cNvPr id="2050" name="Picture 2" descr="Data Processing in Machine Learn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2" r="13494"/>
          <a:stretch/>
        </p:blipFill>
        <p:spPr bwMode="auto">
          <a:xfrm>
            <a:off x="10088027" y="3440884"/>
            <a:ext cx="3910151" cy="232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318" y="861434"/>
            <a:ext cx="11113294" cy="588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Data Pre-Processing Pipeline: A Systematic Approach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9011" y="1494668"/>
            <a:ext cx="1331237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pre-processing pipeline is a series of methodical steps that refine raw data into a pristine, model-ready format.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885028" y="2553712"/>
            <a:ext cx="282475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Raw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628227" y="2585489"/>
            <a:ext cx="1218259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initial, untouched dataset, often messy and incomplete.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885028" y="3349982"/>
            <a:ext cx="282475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Cleaning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3628227" y="3391284"/>
            <a:ext cx="1218259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Addressing missing values, duplicates, and inconsistencies.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885028" y="4225696"/>
            <a:ext cx="282475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Transformation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3628227" y="4251591"/>
            <a:ext cx="1218259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Reshaping data, encoding categories, and standardizing features.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885028" y="5019415"/>
            <a:ext cx="282475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3628227" y="5146544"/>
            <a:ext cx="1218259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Creating new, more informative features from existing ones.</a:t>
            </a:r>
            <a:endParaRPr lang="en-US" sz="1450" dirty="0"/>
          </a:p>
        </p:txBody>
      </p:sp>
      <p:sp>
        <p:nvSpPr>
          <p:cNvPr id="17" name="Text 10"/>
          <p:cNvSpPr/>
          <p:nvPr/>
        </p:nvSpPr>
        <p:spPr>
          <a:xfrm>
            <a:off x="885028" y="5940263"/>
            <a:ext cx="2824758" cy="353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Ready for ML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3628227" y="5966158"/>
            <a:ext cx="12182594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polished, optimized dataset, primed for model training.</a:t>
            </a:r>
            <a:endParaRPr lang="en-US" sz="145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12168" t="11784" r="12763" b="6984"/>
          <a:stretch/>
        </p:blipFill>
        <p:spPr>
          <a:xfrm>
            <a:off x="9074831" y="3053668"/>
            <a:ext cx="5203561" cy="29467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82</TotalTime>
  <Words>1404</Words>
  <Application>Microsoft Office PowerPoint</Application>
  <PresentationFormat>Custom</PresentationFormat>
  <Paragraphs>241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Calibri Light</vt:lpstr>
      <vt:lpstr>Wingdings</vt:lpstr>
      <vt:lpstr>Heebo</vt:lpstr>
      <vt:lpstr>Calibri</vt:lpstr>
      <vt:lpstr>Crimson Pro Light</vt:lpstr>
      <vt:lpstr>Crimson Pro Semi Bold</vt:lpstr>
      <vt:lpstr>Arial</vt:lpstr>
      <vt:lpstr>Retrospect</vt:lpstr>
      <vt:lpstr>Data Pre-Processing &amp; Visualization for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Handling Some Common Issues</vt:lpstr>
      <vt:lpstr>1. Missing Data</vt:lpstr>
      <vt:lpstr>2. Handling Categorical Data</vt:lpstr>
      <vt:lpstr>3. Feature Scaling</vt:lpstr>
      <vt:lpstr>4. Handling Outliers</vt:lpstr>
      <vt:lpstr>5. Train Test Split</vt:lpstr>
      <vt:lpstr>Data Visualization</vt:lpstr>
      <vt:lpstr>What is Data Visualization</vt:lpstr>
      <vt:lpstr>Why Data Visualization Matters in ML</vt:lpstr>
      <vt:lpstr>Common Visualization Techniques</vt:lpstr>
      <vt:lpstr>Common Visualization Techniques</vt:lpstr>
      <vt:lpstr>Visualization Tools &amp; Workflow</vt:lpstr>
      <vt:lpstr>Key Takeaways</vt:lpstr>
      <vt:lpstr>Before training models, train your data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Microsoft account</cp:lastModifiedBy>
  <cp:revision>18</cp:revision>
  <dcterms:created xsi:type="dcterms:W3CDTF">2025-12-13T02:40:09Z</dcterms:created>
  <dcterms:modified xsi:type="dcterms:W3CDTF">2025-12-13T07:57:15Z</dcterms:modified>
</cp:coreProperties>
</file>